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72" r:id="rId9"/>
    <p:sldId id="270" r:id="rId10"/>
    <p:sldId id="266" r:id="rId11"/>
    <p:sldId id="269" r:id="rId12"/>
    <p:sldId id="271" r:id="rId13"/>
    <p:sldId id="262" r:id="rId14"/>
    <p:sldId id="267" r:id="rId15"/>
    <p:sldId id="273" r:id="rId16"/>
    <p:sldId id="263" r:id="rId17"/>
    <p:sldId id="264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1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Genetik Algoritma ile Gezgin Satıcı Problemi (TSP) Çözümü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086600" cy="1752600"/>
          </a:xfrm>
        </p:spPr>
        <p:txBody>
          <a:bodyPr>
            <a:normAutofit/>
          </a:bodyPr>
          <a:lstStyle/>
          <a:p>
            <a:r>
              <a:rPr dirty="0" err="1"/>
              <a:t>Grup</a:t>
            </a:r>
            <a:r>
              <a:rPr dirty="0"/>
              <a:t> </a:t>
            </a:r>
            <a:r>
              <a:rPr dirty="0" err="1"/>
              <a:t>Üyeleri</a:t>
            </a:r>
            <a:r>
              <a:rPr dirty="0"/>
              <a:t>: Ayman </a:t>
            </a:r>
            <a:r>
              <a:rPr dirty="0" err="1"/>
              <a:t>Saeid</a:t>
            </a:r>
            <a:r>
              <a:rPr dirty="0"/>
              <a:t>, </a:t>
            </a:r>
            <a:r>
              <a:rPr lang="en-US" dirty="0" err="1"/>
              <a:t>Ekrem</a:t>
            </a:r>
            <a:r>
              <a:rPr lang="en-US" dirty="0"/>
              <a:t> Ba</a:t>
            </a:r>
            <a:r>
              <a:rPr lang="ar-SY" dirty="0"/>
              <a:t>ş</a:t>
            </a:r>
            <a:endParaRPr dirty="0"/>
          </a:p>
          <a:p>
            <a:r>
              <a:rPr lang="en-US" dirty="0" err="1"/>
              <a:t>Ders</a:t>
            </a:r>
            <a:r>
              <a:rPr lang="en-US" dirty="0"/>
              <a:t>: Heuristic Optimization Algorithms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Sonuçların Görselleştirilmesi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Problem : Tsp_5_1</a:t>
            </a:r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8BE61-09BE-450D-A299-7260E6C8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891"/>
            <a:ext cx="914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6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11304E-B121-4C13-80B6-FA2474990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2307"/>
            <a:ext cx="8229600" cy="6045693"/>
          </a:xfrm>
        </p:spPr>
        <p:txBody>
          <a:bodyPr>
            <a:normAutofit/>
          </a:bodyPr>
          <a:lstStyle/>
          <a:p>
            <a:r>
              <a:rPr lang="en-US" sz="2400" dirty="0"/>
              <a:t>Problem : Tsp_70_1</a:t>
            </a:r>
          </a:p>
          <a:p>
            <a:r>
              <a:rPr lang="en-US" sz="2400" dirty="0" err="1"/>
              <a:t>Toplam</a:t>
            </a:r>
            <a:r>
              <a:rPr lang="en-US" sz="2400" dirty="0"/>
              <a:t> 16 </a:t>
            </a:r>
            <a:r>
              <a:rPr lang="en-US" sz="2400" dirty="0" err="1"/>
              <a:t>parametre</a:t>
            </a:r>
            <a:r>
              <a:rPr lang="en-US" sz="2400" dirty="0"/>
              <a:t> </a:t>
            </a:r>
            <a:r>
              <a:rPr lang="en-US" sz="2400" dirty="0" err="1"/>
              <a:t>kombinasyonu</a:t>
            </a:r>
            <a:r>
              <a:rPr lang="en-US" sz="2400" dirty="0"/>
              <a:t> </a:t>
            </a:r>
            <a:r>
              <a:rPr lang="en-US" sz="2400" dirty="0" err="1"/>
              <a:t>denendi</a:t>
            </a:r>
            <a:r>
              <a:rPr lang="en-US" sz="2400" dirty="0"/>
              <a:t>. - </a:t>
            </a:r>
            <a:r>
              <a:rPr lang="en-US" sz="2400" dirty="0" err="1"/>
              <a:t>En</a:t>
            </a:r>
            <a:r>
              <a:rPr lang="en-US" sz="2400" dirty="0"/>
              <a:t> iyi </a:t>
            </a:r>
            <a:r>
              <a:rPr lang="en-US" sz="2400" dirty="0" err="1"/>
              <a:t>sonuç</a:t>
            </a:r>
            <a:r>
              <a:rPr lang="en-US" sz="2400" dirty="0"/>
              <a:t> </a:t>
            </a:r>
            <a:r>
              <a:rPr lang="en-US" sz="2400" dirty="0" err="1"/>
              <a:t>parametrelerle</a:t>
            </a:r>
            <a:r>
              <a:rPr lang="en-US" sz="2400" dirty="0"/>
              <a:t> tekrar </a:t>
            </a:r>
            <a:r>
              <a:rPr lang="en-US" sz="2400" dirty="0" err="1"/>
              <a:t>çalıştırıldı</a:t>
            </a:r>
            <a:r>
              <a:rPr lang="en-US" sz="2400" dirty="0"/>
              <a:t> (10.000 </a:t>
            </a:r>
            <a:r>
              <a:rPr lang="en-US" sz="2400" dirty="0" err="1"/>
              <a:t>jenerasyon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Toplam</a:t>
            </a:r>
            <a:r>
              <a:rPr lang="en-US" sz="2400" dirty="0"/>
              <a:t> 216 </a:t>
            </a:r>
            <a:r>
              <a:rPr lang="en-US" sz="2400" dirty="0" err="1"/>
              <a:t>parametre</a:t>
            </a:r>
            <a:r>
              <a:rPr lang="en-US" sz="2400" dirty="0"/>
              <a:t> </a:t>
            </a:r>
            <a:r>
              <a:rPr lang="en-US" sz="2400" dirty="0" err="1"/>
              <a:t>kombinasyonu</a:t>
            </a:r>
            <a:r>
              <a:rPr lang="en-US" sz="2400" dirty="0"/>
              <a:t> </a:t>
            </a:r>
            <a:r>
              <a:rPr lang="en-US" sz="2400" dirty="0" err="1"/>
              <a:t>denendi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1C063-1C17-46B8-AD95-1760AF12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74" y="2092078"/>
            <a:ext cx="3257550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A88F9-F215-4733-9E24-C2DE46659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474" y="2306390"/>
            <a:ext cx="3838575" cy="13144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6E5284E-EB2A-4231-9B81-DE9051BBD9BE}"/>
              </a:ext>
            </a:extLst>
          </p:cNvPr>
          <p:cNvSpPr txBox="1">
            <a:spLocks/>
          </p:cNvSpPr>
          <p:nvPr/>
        </p:nvSpPr>
        <p:spPr>
          <a:xfrm>
            <a:off x="457200" y="-1898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Parametre Ayarlama ve En İyi Sonuçlar</a:t>
            </a:r>
            <a:endParaRPr lang="es-E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27F1A-5E46-4115-B378-3A2E0C1DAF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32" b="7868"/>
          <a:stretch/>
        </p:blipFill>
        <p:spPr>
          <a:xfrm>
            <a:off x="0" y="4287359"/>
            <a:ext cx="9144000" cy="22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1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Sonuçların Görselleştirilmesi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Problem : Tsp_70_1</a:t>
            </a:r>
          </a:p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E018B-228C-4507-8A25-6E7199DE2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112"/>
            <a:ext cx="9144000" cy="49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2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98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Parametre</a:t>
            </a:r>
            <a:r>
              <a:rPr lang="es-ES" dirty="0"/>
              <a:t> </a:t>
            </a:r>
            <a:r>
              <a:rPr lang="es-ES" dirty="0" err="1"/>
              <a:t>Ayarlama</a:t>
            </a:r>
            <a:r>
              <a:rPr lang="es-ES" dirty="0"/>
              <a:t> ve En </a:t>
            </a:r>
            <a:r>
              <a:rPr lang="es-ES" dirty="0" err="1"/>
              <a:t>İyi</a:t>
            </a:r>
            <a:r>
              <a:rPr lang="es-ES" dirty="0"/>
              <a:t> </a:t>
            </a:r>
            <a:r>
              <a:rPr lang="es-ES" dirty="0" err="1"/>
              <a:t>Sonuçlar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2307"/>
            <a:ext cx="8229600" cy="6045693"/>
          </a:xfrm>
        </p:spPr>
        <p:txBody>
          <a:bodyPr>
            <a:normAutofit/>
          </a:bodyPr>
          <a:lstStyle/>
          <a:p>
            <a:r>
              <a:rPr lang="en-US" sz="2400" dirty="0"/>
              <a:t>Problem : Tsp_100_1</a:t>
            </a:r>
          </a:p>
          <a:p>
            <a:r>
              <a:rPr lang="en-US" sz="2400" dirty="0" err="1"/>
              <a:t>Toplam</a:t>
            </a:r>
            <a:r>
              <a:rPr lang="en-US" sz="2400" dirty="0"/>
              <a:t> 16 </a:t>
            </a:r>
            <a:r>
              <a:rPr lang="en-US" sz="2400" dirty="0" err="1"/>
              <a:t>parametre</a:t>
            </a:r>
            <a:r>
              <a:rPr lang="en-US" sz="2400" dirty="0"/>
              <a:t> </a:t>
            </a:r>
            <a:r>
              <a:rPr lang="en-US" sz="2400" dirty="0" err="1"/>
              <a:t>kombinasyonu</a:t>
            </a:r>
            <a:r>
              <a:rPr lang="en-US" sz="2400" dirty="0"/>
              <a:t> </a:t>
            </a:r>
            <a:r>
              <a:rPr lang="en-US" sz="2400" dirty="0" err="1"/>
              <a:t>denendi</a:t>
            </a:r>
            <a:r>
              <a:rPr lang="en-US" sz="2400" dirty="0"/>
              <a:t>. - </a:t>
            </a:r>
            <a:r>
              <a:rPr lang="en-US" sz="2400" dirty="0" err="1"/>
              <a:t>En</a:t>
            </a:r>
            <a:r>
              <a:rPr lang="en-US" sz="2400" dirty="0"/>
              <a:t> iyi </a:t>
            </a:r>
            <a:r>
              <a:rPr lang="en-US" sz="2400" dirty="0" err="1"/>
              <a:t>sonuç</a:t>
            </a:r>
            <a:r>
              <a:rPr lang="en-US" sz="2400" dirty="0"/>
              <a:t> </a:t>
            </a:r>
            <a:r>
              <a:rPr lang="en-US" sz="2400" dirty="0" err="1"/>
              <a:t>parametrelerle</a:t>
            </a:r>
            <a:r>
              <a:rPr lang="en-US" sz="2400" dirty="0"/>
              <a:t> tekrar </a:t>
            </a:r>
            <a:r>
              <a:rPr lang="en-US" sz="2400" dirty="0" err="1"/>
              <a:t>çalıştırıldı</a:t>
            </a:r>
            <a:r>
              <a:rPr lang="en-US" sz="2400" dirty="0"/>
              <a:t> (10.000 </a:t>
            </a:r>
            <a:r>
              <a:rPr lang="en-US" sz="2400" dirty="0" err="1"/>
              <a:t>jenerasyon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Toplam</a:t>
            </a:r>
            <a:r>
              <a:rPr lang="en-US" sz="2400" dirty="0"/>
              <a:t> 216 </a:t>
            </a:r>
            <a:r>
              <a:rPr lang="en-US" sz="2400" dirty="0" err="1"/>
              <a:t>parametre</a:t>
            </a:r>
            <a:r>
              <a:rPr lang="en-US" sz="2400" dirty="0"/>
              <a:t> </a:t>
            </a:r>
            <a:r>
              <a:rPr lang="en-US" sz="2400" dirty="0" err="1"/>
              <a:t>kombinasyonu</a:t>
            </a:r>
            <a:r>
              <a:rPr lang="en-US" sz="2400" dirty="0"/>
              <a:t> </a:t>
            </a:r>
            <a:r>
              <a:rPr lang="en-US" sz="2400" dirty="0" err="1"/>
              <a:t>denendi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08FCF-9C46-4070-AB7C-4517F779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" y="2082553"/>
            <a:ext cx="3476625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B9E73-3B55-4309-A003-4BA90EA49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629" y="2367302"/>
            <a:ext cx="4086225" cy="1323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90C132-ADDE-4EBB-A4DE-29E361282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66" b="7973"/>
          <a:stretch/>
        </p:blipFill>
        <p:spPr>
          <a:xfrm>
            <a:off x="0" y="4277834"/>
            <a:ext cx="9144000" cy="22904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Sonuçların Görselleştirilmesi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Problem : Tsp_100_1</a:t>
            </a:r>
          </a:p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470CED-B74E-4F56-8951-396DA75E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112"/>
            <a:ext cx="9144000" cy="498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72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7366-9D48-4BF3-9FF6-44DACB98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7473"/>
            <a:ext cx="8229600" cy="1143000"/>
          </a:xfrm>
        </p:spPr>
        <p:txBody>
          <a:bodyPr/>
          <a:lstStyle/>
          <a:p>
            <a:r>
              <a:rPr lang="en-US" dirty="0"/>
              <a:t>🕒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Çalışma</a:t>
            </a:r>
            <a:r>
              <a:rPr lang="en-US" dirty="0"/>
              <a:t> </a:t>
            </a:r>
            <a:r>
              <a:rPr lang="en-US" dirty="0" err="1"/>
              <a:t>Süresi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7D13BC2-F351-438F-B20D-87AB19FD2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1287564"/>
              </p:ext>
            </p:extLst>
          </p:nvPr>
        </p:nvGraphicFramePr>
        <p:xfrm>
          <a:off x="572610" y="2955238"/>
          <a:ext cx="8229600" cy="164592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46860074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713517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Problem </a:t>
                      </a:r>
                      <a:r>
                        <a:rPr lang="en-US" dirty="0" err="1"/>
                        <a:t>Adı</a:t>
                      </a:r>
                      <a:endParaRPr lang="en-US" dirty="0"/>
                    </a:p>
                    <a:p>
                      <a:r>
                        <a:rPr lang="en-US" dirty="0"/>
                        <a:t>--------------------------------------------------------</a:t>
                      </a:r>
                    </a:p>
                    <a:p>
                      <a:r>
                        <a:rPr lang="en-US" b="1" dirty="0"/>
                        <a:t>Tsp_5_1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Ortalama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Süre</a:t>
                      </a:r>
                      <a:r>
                        <a:rPr lang="en-US" dirty="0"/>
                        <a:t> (saniye)</a:t>
                      </a:r>
                    </a:p>
                    <a:p>
                      <a:r>
                        <a:rPr lang="en-US" dirty="0"/>
                        <a:t>-----------------------------------------------------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6.26 saniye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519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Tsp_70_1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6.32 saniye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352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Tsp_100_1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8.17 saniye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5527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78702D4-C38C-4089-94FE-8780ED408978}"/>
              </a:ext>
            </a:extLst>
          </p:cNvPr>
          <p:cNvSpPr txBox="1"/>
          <p:nvPr/>
        </p:nvSpPr>
        <p:spPr>
          <a:xfrm>
            <a:off x="1127464" y="1646301"/>
            <a:ext cx="6010183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1906AE-F72E-445D-B636-0CBE8E732EF0}"/>
              </a:ext>
            </a:extLst>
          </p:cNvPr>
          <p:cNvSpPr txBox="1"/>
          <p:nvPr/>
        </p:nvSpPr>
        <p:spPr>
          <a:xfrm>
            <a:off x="572610" y="2194941"/>
            <a:ext cx="6977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setleri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algoritmanın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çalışma</a:t>
            </a:r>
            <a:r>
              <a:rPr lang="en-US" dirty="0"/>
              <a:t> </a:t>
            </a:r>
            <a:r>
              <a:rPr lang="en-US" dirty="0" err="1"/>
              <a:t>süresi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15853F-4C75-4064-A65E-7E545ED9278B}"/>
              </a:ext>
            </a:extLst>
          </p:cNvPr>
          <p:cNvSpPr txBox="1"/>
          <p:nvPr/>
        </p:nvSpPr>
        <p:spPr>
          <a:xfrm>
            <a:off x="572610" y="4888533"/>
            <a:ext cx="733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🔍 Bu </a:t>
            </a:r>
            <a:r>
              <a:rPr lang="en-US" dirty="0" err="1"/>
              <a:t>süreler</a:t>
            </a:r>
            <a:r>
              <a:rPr lang="en-US" dirty="0"/>
              <a:t>, 10.000 </a:t>
            </a:r>
            <a:r>
              <a:rPr lang="en-US" dirty="0" err="1"/>
              <a:t>jenerasyon</a:t>
            </a:r>
            <a:r>
              <a:rPr lang="en-US" dirty="0"/>
              <a:t> ve </a:t>
            </a:r>
            <a:r>
              <a:rPr lang="en-US" dirty="0" err="1"/>
              <a:t>en</a:t>
            </a:r>
            <a:r>
              <a:rPr lang="en-US" dirty="0"/>
              <a:t> iyi </a:t>
            </a:r>
            <a:r>
              <a:rPr lang="en-US" dirty="0" err="1"/>
              <a:t>parametre</a:t>
            </a:r>
            <a:r>
              <a:rPr lang="en-US" dirty="0"/>
              <a:t> </a:t>
            </a:r>
            <a:r>
              <a:rPr lang="en-US" dirty="0" err="1"/>
              <a:t>kombinasyonları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çalıştırmalar</a:t>
            </a:r>
            <a:r>
              <a:rPr lang="en-US" dirty="0"/>
              <a:t> </a:t>
            </a:r>
            <a:r>
              <a:rPr lang="en-US" dirty="0" err="1"/>
              <a:t>sonucunda</a:t>
            </a:r>
            <a:r>
              <a:rPr lang="en-US" dirty="0"/>
              <a:t> elde </a:t>
            </a:r>
            <a:r>
              <a:rPr lang="en-US" dirty="0" err="1"/>
              <a:t>edilmiştir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5921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Karşılaşılan Zorluklar ve Çözümler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🚧 </a:t>
            </a:r>
            <a:r>
              <a:rPr dirty="0" err="1"/>
              <a:t>Parametre</a:t>
            </a:r>
            <a:r>
              <a:rPr dirty="0"/>
              <a:t> </a:t>
            </a:r>
            <a:r>
              <a:rPr dirty="0" err="1"/>
              <a:t>dengesini</a:t>
            </a:r>
            <a:r>
              <a:rPr dirty="0"/>
              <a:t> </a:t>
            </a:r>
            <a:r>
              <a:rPr dirty="0" err="1"/>
              <a:t>kurmak</a:t>
            </a:r>
            <a:r>
              <a:rPr dirty="0"/>
              <a:t> </a:t>
            </a:r>
            <a:r>
              <a:rPr dirty="0" err="1"/>
              <a:t>zordu</a:t>
            </a:r>
            <a:r>
              <a:rPr dirty="0"/>
              <a:t>.</a:t>
            </a:r>
          </a:p>
          <a:p>
            <a:r>
              <a:rPr dirty="0"/>
              <a:t>⚠️ Crossover </a:t>
            </a:r>
            <a:r>
              <a:rPr dirty="0" err="1"/>
              <a:t>sonrası</a:t>
            </a:r>
            <a:r>
              <a:rPr dirty="0"/>
              <a:t> </a:t>
            </a:r>
            <a:r>
              <a:rPr dirty="0" err="1"/>
              <a:t>geçersiz</a:t>
            </a:r>
            <a:r>
              <a:rPr dirty="0"/>
              <a:t> </a:t>
            </a:r>
            <a:r>
              <a:rPr dirty="0" err="1"/>
              <a:t>bireyler</a:t>
            </a:r>
            <a:r>
              <a:rPr dirty="0"/>
              <a:t> </a:t>
            </a:r>
            <a:r>
              <a:rPr dirty="0" err="1"/>
              <a:t>oluşabiliyordu</a:t>
            </a:r>
            <a:r>
              <a:rPr dirty="0"/>
              <a:t>.</a:t>
            </a:r>
          </a:p>
          <a:p>
            <a:r>
              <a:rPr dirty="0"/>
              <a:t>🐌 </a:t>
            </a:r>
            <a:r>
              <a:rPr dirty="0" err="1"/>
              <a:t>Büyük</a:t>
            </a:r>
            <a:r>
              <a:rPr dirty="0"/>
              <a:t> </a:t>
            </a:r>
            <a:r>
              <a:rPr dirty="0" err="1"/>
              <a:t>şehir</a:t>
            </a:r>
            <a:r>
              <a:rPr dirty="0"/>
              <a:t> </a:t>
            </a:r>
            <a:r>
              <a:rPr dirty="0" err="1"/>
              <a:t>sayılarında</a:t>
            </a:r>
            <a:r>
              <a:rPr dirty="0"/>
              <a:t> </a:t>
            </a:r>
            <a:r>
              <a:rPr dirty="0" err="1"/>
              <a:t>çalıştırma</a:t>
            </a:r>
            <a:r>
              <a:rPr dirty="0"/>
              <a:t> </a:t>
            </a:r>
            <a:r>
              <a:rPr dirty="0" err="1"/>
              <a:t>süresi</a:t>
            </a:r>
            <a:r>
              <a:rPr dirty="0"/>
              <a:t> </a:t>
            </a:r>
            <a:r>
              <a:rPr dirty="0" err="1"/>
              <a:t>uzadı</a:t>
            </a:r>
            <a:r>
              <a:rPr dirty="0"/>
              <a:t>.</a:t>
            </a:r>
          </a:p>
          <a:p>
            <a:r>
              <a:rPr dirty="0"/>
              <a:t>🛠️ </a:t>
            </a:r>
            <a:r>
              <a:rPr dirty="0" err="1"/>
              <a:t>Çözümler</a:t>
            </a:r>
            <a:r>
              <a:rPr dirty="0"/>
              <a:t>:</a:t>
            </a:r>
          </a:p>
          <a:p>
            <a:r>
              <a:rPr dirty="0"/>
              <a:t>- </a:t>
            </a:r>
            <a:r>
              <a:rPr dirty="0" err="1"/>
              <a:t>Kodun</a:t>
            </a:r>
            <a:r>
              <a:rPr dirty="0"/>
              <a:t> </a:t>
            </a:r>
            <a:r>
              <a:rPr dirty="0" err="1"/>
              <a:t>modüler</a:t>
            </a:r>
            <a:r>
              <a:rPr dirty="0"/>
              <a:t> hale </a:t>
            </a:r>
            <a:r>
              <a:rPr dirty="0" err="1"/>
              <a:t>getirilmesi</a:t>
            </a:r>
            <a:endParaRPr dirty="0"/>
          </a:p>
          <a:p>
            <a:r>
              <a:rPr dirty="0"/>
              <a:t>- </a:t>
            </a:r>
            <a:r>
              <a:rPr dirty="0" err="1"/>
              <a:t>Parametre</a:t>
            </a:r>
            <a:r>
              <a:rPr dirty="0"/>
              <a:t> tuning </a:t>
            </a:r>
            <a:r>
              <a:rPr dirty="0" err="1"/>
              <a:t>ile</a:t>
            </a:r>
            <a:r>
              <a:rPr dirty="0"/>
              <a:t> </a:t>
            </a:r>
            <a:r>
              <a:rPr dirty="0" err="1"/>
              <a:t>verimli</a:t>
            </a:r>
            <a:r>
              <a:rPr dirty="0"/>
              <a:t> </a:t>
            </a:r>
            <a:r>
              <a:rPr dirty="0" err="1"/>
              <a:t>yapılandırma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Grup Üyelerinin Katkıları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dirty="0"/>
              <a:t>👤</a:t>
            </a:r>
            <a:r>
              <a:rPr dirty="0"/>
              <a:t> </a:t>
            </a:r>
            <a:r>
              <a:rPr lang="en-US" dirty="0" err="1"/>
              <a:t>Ekrem</a:t>
            </a:r>
            <a:r>
              <a:rPr lang="en-US" dirty="0"/>
              <a:t> Ba</a:t>
            </a:r>
            <a:r>
              <a:rPr lang="ar-SY" dirty="0"/>
              <a:t>ş</a:t>
            </a:r>
            <a:r>
              <a:rPr dirty="0"/>
              <a:t>: </a:t>
            </a:r>
            <a:r>
              <a:rPr dirty="0" err="1"/>
              <a:t>Algoritmanın</a:t>
            </a:r>
            <a:r>
              <a:rPr dirty="0"/>
              <a:t> </a:t>
            </a:r>
            <a:r>
              <a:rPr dirty="0" err="1"/>
              <a:t>temel</a:t>
            </a:r>
            <a:r>
              <a:rPr dirty="0"/>
              <a:t> </a:t>
            </a:r>
            <a:r>
              <a:rPr dirty="0" err="1"/>
              <a:t>kodu</a:t>
            </a:r>
            <a:r>
              <a:rPr dirty="0"/>
              <a:t>,, tuning </a:t>
            </a:r>
            <a:r>
              <a:rPr dirty="0" err="1"/>
              <a:t>yapısı</a:t>
            </a:r>
            <a:r>
              <a:rPr lang="en-US" dirty="0"/>
              <a:t> , </a:t>
            </a:r>
            <a:r>
              <a:rPr lang="en-US" dirty="0" err="1"/>
              <a:t>Deneylerin</a:t>
            </a:r>
            <a:r>
              <a:rPr lang="en-US" dirty="0"/>
              <a:t> </a:t>
            </a:r>
            <a:r>
              <a:rPr lang="en-US" dirty="0" err="1"/>
              <a:t>yürütülmesi</a:t>
            </a:r>
            <a:endParaRPr dirty="0"/>
          </a:p>
          <a:p>
            <a:r>
              <a:rPr b="1" dirty="0"/>
              <a:t>👤</a:t>
            </a:r>
            <a:r>
              <a:rPr dirty="0"/>
              <a:t> </a:t>
            </a:r>
            <a:r>
              <a:rPr lang="ar-SY" dirty="0" err="1"/>
              <a:t>Ayman</a:t>
            </a:r>
            <a:r>
              <a:rPr lang="ar-SY" dirty="0"/>
              <a:t> </a:t>
            </a:r>
            <a:r>
              <a:rPr lang="ar-SY" dirty="0" err="1"/>
              <a:t>Saeıd</a:t>
            </a:r>
            <a:r>
              <a:rPr dirty="0"/>
              <a:t>: </a:t>
            </a:r>
            <a:r>
              <a:rPr dirty="0" err="1"/>
              <a:t>Rapor</a:t>
            </a:r>
            <a:r>
              <a:rPr dirty="0"/>
              <a:t> </a:t>
            </a:r>
            <a:r>
              <a:rPr dirty="0" err="1"/>
              <a:t>yazımı</a:t>
            </a:r>
            <a:r>
              <a:rPr dirty="0"/>
              <a:t>,</a:t>
            </a:r>
            <a:r>
              <a:rPr lang="en-US" dirty="0"/>
              <a:t> </a:t>
            </a:r>
            <a:r>
              <a:rPr lang="en-US" dirty="0" err="1"/>
              <a:t>görselleştirme</a:t>
            </a:r>
            <a:r>
              <a:rPr lang="en-US" dirty="0"/>
              <a:t>, </a:t>
            </a:r>
            <a:r>
              <a:rPr lang="en-US" dirty="0" err="1"/>
              <a:t>sunum</a:t>
            </a:r>
            <a:r>
              <a:rPr lang="en-US" dirty="0"/>
              <a:t> </a:t>
            </a:r>
            <a:r>
              <a:rPr lang="en-US" dirty="0" err="1"/>
              <a:t>hazırlanması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Sonuç ve Gelecek Çalışmalar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t>✅ Genetik Algoritma ile TSP problemi için etkin çözümler elde edildi.</a:t>
            </a:r>
          </a:p>
          <a:p>
            <a:r>
              <a:t>🎯 GA parametreleri optimize edildi, en kısa tur başarıyla bulundu.</a:t>
            </a:r>
          </a:p>
          <a:p>
            <a:r>
              <a:t>🚀 Gelecek Planlar:</a:t>
            </a:r>
          </a:p>
          <a:p>
            <a:r>
              <a:t>- Hybrid GA (örneğin 2-opt ile iyileştirme)</a:t>
            </a:r>
          </a:p>
          <a:p>
            <a:r>
              <a:t>- Grafik arayüz (GUI) geliştirme</a:t>
            </a:r>
          </a:p>
          <a:p>
            <a:r>
              <a:t>- Çoklu iş parçacığı (parallelization) ile hızlandırma</a:t>
            </a:r>
          </a:p>
          <a:p>
            <a:r>
              <a:t>🎉 Dinlediğiniz için teşekkür ederiz!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Problem Tanımı – Gezgin Satıcı Problemi (TSP)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76125"/>
          </a:xfrm>
        </p:spPr>
        <p:txBody>
          <a:bodyPr>
            <a:normAutofit fontScale="70000" lnSpcReduction="20000"/>
          </a:bodyPr>
          <a:lstStyle/>
          <a:p>
            <a:r>
              <a:rPr b="1" dirty="0" err="1"/>
              <a:t>Amaç</a:t>
            </a:r>
            <a:r>
              <a:rPr dirty="0"/>
              <a:t>: Her </a:t>
            </a:r>
            <a:r>
              <a:rPr dirty="0" err="1"/>
              <a:t>şehri</a:t>
            </a:r>
            <a:r>
              <a:rPr dirty="0"/>
              <a:t> </a:t>
            </a:r>
            <a:r>
              <a:rPr dirty="0" err="1"/>
              <a:t>yalnızca</a:t>
            </a:r>
            <a:r>
              <a:rPr dirty="0"/>
              <a:t> </a:t>
            </a:r>
            <a:r>
              <a:rPr dirty="0" err="1"/>
              <a:t>bir</a:t>
            </a:r>
            <a:r>
              <a:rPr dirty="0"/>
              <a:t> </a:t>
            </a:r>
            <a:r>
              <a:rPr dirty="0" err="1"/>
              <a:t>kez</a:t>
            </a:r>
            <a:r>
              <a:rPr dirty="0"/>
              <a:t> </a:t>
            </a:r>
            <a:r>
              <a:rPr dirty="0" err="1"/>
              <a:t>ziyaret</a:t>
            </a:r>
            <a:r>
              <a:rPr dirty="0"/>
              <a:t> </a:t>
            </a:r>
            <a:r>
              <a:rPr dirty="0" err="1"/>
              <a:t>ederek</a:t>
            </a:r>
            <a:r>
              <a:rPr dirty="0"/>
              <a:t> </a:t>
            </a:r>
            <a:r>
              <a:rPr dirty="0" err="1"/>
              <a:t>başladığı</a:t>
            </a:r>
            <a:r>
              <a:rPr dirty="0"/>
              <a:t> </a:t>
            </a:r>
            <a:r>
              <a:rPr dirty="0" err="1"/>
              <a:t>şehre</a:t>
            </a:r>
            <a:r>
              <a:rPr dirty="0"/>
              <a:t> </a:t>
            </a:r>
            <a:r>
              <a:rPr dirty="0" err="1"/>
              <a:t>dönen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kısa</a:t>
            </a:r>
            <a:r>
              <a:rPr dirty="0"/>
              <a:t> </a:t>
            </a:r>
            <a:r>
              <a:rPr dirty="0" err="1"/>
              <a:t>rotayı</a:t>
            </a:r>
            <a:r>
              <a:rPr dirty="0"/>
              <a:t> </a:t>
            </a:r>
            <a:r>
              <a:rPr dirty="0" err="1"/>
              <a:t>bulmak</a:t>
            </a:r>
            <a:r>
              <a:rPr dirty="0"/>
              <a:t>.</a:t>
            </a:r>
          </a:p>
          <a:p>
            <a:endParaRPr lang="en-US" dirty="0"/>
          </a:p>
          <a:p>
            <a:r>
              <a:rPr b="1" dirty="0" err="1"/>
              <a:t>Hedef</a:t>
            </a:r>
            <a:r>
              <a:rPr dirty="0"/>
              <a:t>: </a:t>
            </a:r>
            <a:r>
              <a:rPr dirty="0" err="1"/>
              <a:t>Toplam</a:t>
            </a:r>
            <a:r>
              <a:rPr dirty="0"/>
              <a:t> </a:t>
            </a:r>
            <a:r>
              <a:rPr dirty="0" err="1"/>
              <a:t>mesafeyi</a:t>
            </a:r>
            <a:r>
              <a:rPr dirty="0"/>
              <a:t> minimize </a:t>
            </a:r>
            <a:r>
              <a:rPr dirty="0" err="1"/>
              <a:t>etmek</a:t>
            </a:r>
            <a:r>
              <a:rPr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ar-SY" dirty="0"/>
              <a:t>C</a:t>
            </a:r>
            <a:r>
              <a:rPr lang="en-US" dirty="0"/>
              <a:t>(</a:t>
            </a:r>
            <a:r>
              <a:rPr lang="en-US" dirty="0" err="1"/>
              <a:t>i,j</a:t>
            </a:r>
            <a:r>
              <a:rPr lang="en-US" dirty="0"/>
              <a:t>): </a:t>
            </a:r>
            <a:r>
              <a:rPr lang="en-US" dirty="0" err="1"/>
              <a:t>Şehir</a:t>
            </a:r>
            <a:r>
              <a:rPr lang="en-US" dirty="0"/>
              <a:t> </a:t>
            </a:r>
            <a:r>
              <a:rPr lang="en-US" dirty="0" err="1"/>
              <a:t>i’den</a:t>
            </a:r>
            <a:r>
              <a:rPr lang="en-US" dirty="0"/>
              <a:t> </a:t>
            </a:r>
            <a:r>
              <a:rPr lang="en-US" dirty="0" err="1"/>
              <a:t>j’ye</a:t>
            </a:r>
            <a:r>
              <a:rPr lang="en-US" dirty="0"/>
              <a:t> </a:t>
            </a:r>
            <a:r>
              <a:rPr lang="en-US" dirty="0" err="1"/>
              <a:t>gidiliyorsa</a:t>
            </a:r>
            <a:r>
              <a:rPr lang="en-US" dirty="0"/>
              <a:t> 1, </a:t>
            </a:r>
            <a:r>
              <a:rPr lang="en-US" dirty="0" err="1"/>
              <a:t>aksi</a:t>
            </a:r>
            <a:r>
              <a:rPr lang="en-US" dirty="0"/>
              <a:t> </a:t>
            </a:r>
            <a:r>
              <a:rPr lang="en-US" dirty="0" err="1"/>
              <a:t>halde</a:t>
            </a:r>
            <a:r>
              <a:rPr lang="en-US" dirty="0"/>
              <a:t> 0</a:t>
            </a:r>
          </a:p>
          <a:p>
            <a:r>
              <a:rPr lang="ar-SY" dirty="0"/>
              <a:t>X</a:t>
            </a:r>
            <a:r>
              <a:rPr lang="en-US" dirty="0"/>
              <a:t>(</a:t>
            </a:r>
            <a:r>
              <a:rPr lang="en-US" dirty="0" err="1"/>
              <a:t>i,j</a:t>
            </a:r>
            <a:r>
              <a:rPr lang="en-US" dirty="0"/>
              <a:t>): </a:t>
            </a:r>
            <a:r>
              <a:rPr lang="en-US" dirty="0" err="1"/>
              <a:t>Şehir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j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öklidyen</a:t>
            </a:r>
            <a:r>
              <a:rPr lang="en-US" dirty="0"/>
              <a:t> </a:t>
            </a:r>
            <a:r>
              <a:rPr lang="en-US" dirty="0" err="1"/>
              <a:t>mesafe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Kısıtlar</a:t>
            </a:r>
            <a:r>
              <a:rPr lang="en-US" dirty="0"/>
              <a:t>:</a:t>
            </a:r>
          </a:p>
          <a:p>
            <a:r>
              <a:rPr lang="en-US" dirty="0"/>
              <a:t>1. Her </a:t>
            </a:r>
            <a:r>
              <a:rPr lang="en-US" dirty="0" err="1"/>
              <a:t>şehir</a:t>
            </a:r>
            <a:r>
              <a:rPr lang="en-US" dirty="0"/>
              <a:t>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kez</a:t>
            </a:r>
            <a:r>
              <a:rPr lang="en-US" dirty="0"/>
              <a:t> </a:t>
            </a:r>
            <a:r>
              <a:rPr lang="en-US" dirty="0" err="1"/>
              <a:t>ziyaret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</a:t>
            </a:r>
          </a:p>
          <a:p>
            <a:r>
              <a:rPr lang="en-US" dirty="0"/>
              <a:t>2. Her </a:t>
            </a:r>
            <a:r>
              <a:rPr lang="en-US" dirty="0" err="1"/>
              <a:t>şehirden</a:t>
            </a:r>
            <a:r>
              <a:rPr lang="en-US" dirty="0"/>
              <a:t> </a:t>
            </a:r>
            <a:r>
              <a:rPr lang="en-US" dirty="0" err="1"/>
              <a:t>yalnızca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çıkış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</a:t>
            </a:r>
          </a:p>
          <a:p>
            <a:r>
              <a:rPr lang="en-US" dirty="0"/>
              <a:t>3. Alt tur </a:t>
            </a:r>
            <a:r>
              <a:rPr lang="en-US" dirty="0" err="1"/>
              <a:t>oluşumunu</a:t>
            </a:r>
            <a:r>
              <a:rPr lang="en-US" dirty="0"/>
              <a:t> </a:t>
            </a:r>
            <a:r>
              <a:rPr lang="en-US" dirty="0" err="1"/>
              <a:t>engelleyen</a:t>
            </a:r>
            <a:r>
              <a:rPr lang="en-US" dirty="0"/>
              <a:t> </a:t>
            </a:r>
            <a:r>
              <a:rPr lang="en-US" dirty="0" err="1"/>
              <a:t>kısıtlar</a:t>
            </a:r>
            <a:r>
              <a:rPr lang="en-US" dirty="0"/>
              <a:t> (MTZ, vs.)</a:t>
            </a:r>
          </a:p>
          <a:p>
            <a:endParaRPr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C0B5DF-AF78-4753-8942-6DA7FC7AB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65" y="2975660"/>
            <a:ext cx="2375729" cy="9066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8FC6-D4E7-43E7-BE89-5557761F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TSP </a:t>
            </a:r>
            <a:r>
              <a:rPr lang="ar-SY" dirty="0"/>
              <a:t>ÖRNEK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2DC2B-1FFB-4D41-AE4F-F1B040004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234" y="1600200"/>
            <a:ext cx="7011532" cy="4525963"/>
          </a:xfrm>
        </p:spPr>
      </p:pic>
    </p:spTree>
    <p:extLst>
      <p:ext uri="{BB962C8B-B14F-4D97-AF65-F5344CB8AC3E}">
        <p14:creationId xmlns:p14="http://schemas.microsoft.com/office/powerpoint/2010/main" val="55876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Neden </a:t>
            </a:r>
            <a:r>
              <a:rPr dirty="0" err="1"/>
              <a:t>Genetik</a:t>
            </a:r>
            <a:r>
              <a:rPr dirty="0"/>
              <a:t> </a:t>
            </a:r>
            <a:r>
              <a:rPr dirty="0" err="1"/>
              <a:t>Algoritma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 err="1"/>
              <a:t>Genetik</a:t>
            </a:r>
            <a:r>
              <a:rPr dirty="0"/>
              <a:t> </a:t>
            </a:r>
            <a:r>
              <a:rPr dirty="0" err="1"/>
              <a:t>Algoritmalar</a:t>
            </a:r>
            <a:r>
              <a:rPr dirty="0"/>
              <a:t>, </a:t>
            </a:r>
            <a:r>
              <a:rPr dirty="0" err="1"/>
              <a:t>doğal</a:t>
            </a:r>
            <a:r>
              <a:rPr dirty="0"/>
              <a:t> </a:t>
            </a:r>
            <a:r>
              <a:rPr dirty="0" err="1"/>
              <a:t>seçilim</a:t>
            </a:r>
            <a:r>
              <a:rPr dirty="0"/>
              <a:t> ve </a:t>
            </a:r>
            <a:r>
              <a:rPr dirty="0" err="1"/>
              <a:t>evrim</a:t>
            </a:r>
            <a:r>
              <a:rPr dirty="0"/>
              <a:t> </a:t>
            </a:r>
            <a:r>
              <a:rPr dirty="0" err="1"/>
              <a:t>ilkelerinden</a:t>
            </a:r>
            <a:r>
              <a:rPr dirty="0"/>
              <a:t> </a:t>
            </a:r>
            <a:r>
              <a:rPr dirty="0" err="1"/>
              <a:t>esinlenmiştir</a:t>
            </a:r>
            <a:r>
              <a:rPr dirty="0"/>
              <a:t>.</a:t>
            </a:r>
          </a:p>
          <a:p>
            <a:r>
              <a:rPr dirty="0"/>
              <a:t>TSP gibi </a:t>
            </a:r>
            <a:r>
              <a:rPr dirty="0" err="1"/>
              <a:t>büyük</a:t>
            </a:r>
            <a:r>
              <a:rPr dirty="0"/>
              <a:t> </a:t>
            </a:r>
            <a:r>
              <a:rPr dirty="0" err="1"/>
              <a:t>arama</a:t>
            </a:r>
            <a:r>
              <a:rPr dirty="0"/>
              <a:t> </a:t>
            </a:r>
            <a:r>
              <a:rPr dirty="0" err="1"/>
              <a:t>alanlarına</a:t>
            </a:r>
            <a:r>
              <a:rPr dirty="0"/>
              <a:t> sahip NP-</a:t>
            </a:r>
            <a:r>
              <a:rPr dirty="0" err="1"/>
              <a:t>zor</a:t>
            </a:r>
            <a:r>
              <a:rPr dirty="0"/>
              <a:t> </a:t>
            </a:r>
            <a:r>
              <a:rPr dirty="0" err="1"/>
              <a:t>problemlerde</a:t>
            </a:r>
            <a:r>
              <a:rPr dirty="0"/>
              <a:t> </a:t>
            </a:r>
            <a:r>
              <a:rPr dirty="0" err="1"/>
              <a:t>yaklaşık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iyi </a:t>
            </a:r>
            <a:r>
              <a:rPr dirty="0" err="1"/>
              <a:t>çözümleri</a:t>
            </a:r>
            <a:r>
              <a:rPr dirty="0"/>
              <a:t> </a:t>
            </a:r>
            <a:r>
              <a:rPr dirty="0" err="1"/>
              <a:t>üretir</a:t>
            </a:r>
            <a:r>
              <a:rPr dirty="0"/>
              <a:t>.</a:t>
            </a:r>
          </a:p>
          <a:p>
            <a:r>
              <a:rPr dirty="0" err="1"/>
              <a:t>Kaba</a:t>
            </a:r>
            <a:r>
              <a:rPr dirty="0"/>
              <a:t> </a:t>
            </a:r>
            <a:r>
              <a:rPr dirty="0" err="1"/>
              <a:t>kuvvet</a:t>
            </a:r>
            <a:r>
              <a:rPr dirty="0"/>
              <a:t> </a:t>
            </a:r>
            <a:r>
              <a:rPr dirty="0" err="1"/>
              <a:t>yöntemleri</a:t>
            </a:r>
            <a:r>
              <a:rPr dirty="0"/>
              <a:t> </a:t>
            </a:r>
            <a:r>
              <a:rPr dirty="0" err="1"/>
              <a:t>pratik</a:t>
            </a:r>
            <a:r>
              <a:rPr dirty="0"/>
              <a:t> </a:t>
            </a:r>
            <a:r>
              <a:rPr dirty="0" err="1"/>
              <a:t>değildir</a:t>
            </a:r>
            <a:r>
              <a:rPr dirty="0"/>
              <a:t> (n! </a:t>
            </a:r>
            <a:r>
              <a:rPr dirty="0" err="1"/>
              <a:t>kadar</a:t>
            </a:r>
            <a:r>
              <a:rPr dirty="0"/>
              <a:t> </a:t>
            </a:r>
            <a:r>
              <a:rPr dirty="0" err="1"/>
              <a:t>olasılık</a:t>
            </a:r>
            <a:r>
              <a:rPr dirty="0"/>
              <a:t>).</a:t>
            </a:r>
          </a:p>
          <a:p>
            <a:r>
              <a:rPr dirty="0"/>
              <a:t>GA, </a:t>
            </a:r>
            <a:r>
              <a:rPr dirty="0" err="1"/>
              <a:t>hızlı</a:t>
            </a:r>
            <a:r>
              <a:rPr dirty="0"/>
              <a:t> ve </a:t>
            </a:r>
            <a:r>
              <a:rPr dirty="0" err="1"/>
              <a:t>etkili</a:t>
            </a:r>
            <a:r>
              <a:rPr dirty="0"/>
              <a:t> </a:t>
            </a:r>
            <a:r>
              <a:rPr dirty="0" err="1"/>
              <a:t>bir</a:t>
            </a:r>
            <a:r>
              <a:rPr dirty="0"/>
              <a:t> </a:t>
            </a:r>
            <a:r>
              <a:rPr dirty="0" err="1"/>
              <a:t>çözüm</a:t>
            </a:r>
            <a:r>
              <a:rPr dirty="0"/>
              <a:t> </a:t>
            </a:r>
            <a:r>
              <a:rPr dirty="0" err="1"/>
              <a:t>yaklaşımı</a:t>
            </a:r>
            <a:r>
              <a:rPr dirty="0"/>
              <a:t> </a:t>
            </a:r>
            <a:r>
              <a:rPr dirty="0" err="1"/>
              <a:t>sağlar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Genetik</a:t>
            </a:r>
            <a:r>
              <a:rPr dirty="0"/>
              <a:t> </a:t>
            </a:r>
            <a:r>
              <a:rPr dirty="0" err="1"/>
              <a:t>Algoritma</a:t>
            </a:r>
            <a:r>
              <a:rPr dirty="0"/>
              <a:t> </a:t>
            </a:r>
            <a:r>
              <a:rPr dirty="0" err="1"/>
              <a:t>Akışı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1. </a:t>
            </a:r>
            <a:r>
              <a:rPr lang="en-US" dirty="0" err="1"/>
              <a:t>Rastgele</a:t>
            </a:r>
            <a:r>
              <a:rPr lang="en-US" dirty="0"/>
              <a:t> </a:t>
            </a:r>
            <a:r>
              <a:rPr lang="en-US" dirty="0" err="1"/>
              <a:t>bireylerden</a:t>
            </a:r>
            <a:r>
              <a:rPr lang="en-US" dirty="0"/>
              <a:t> </a:t>
            </a:r>
            <a:r>
              <a:rPr lang="en-US" dirty="0" err="1"/>
              <a:t>başlangıç</a:t>
            </a:r>
            <a:r>
              <a:rPr lang="en-US" dirty="0"/>
              <a:t> </a:t>
            </a:r>
            <a:r>
              <a:rPr lang="en-US" dirty="0" err="1"/>
              <a:t>popülasyonu</a:t>
            </a:r>
            <a:r>
              <a:rPr lang="en-US" dirty="0"/>
              <a:t> </a:t>
            </a:r>
            <a:r>
              <a:rPr lang="en-US" dirty="0" err="1"/>
              <a:t>oluşturulur</a:t>
            </a:r>
            <a:r>
              <a:rPr lang="en-US" dirty="0"/>
              <a:t>.</a:t>
            </a:r>
          </a:p>
          <a:p>
            <a:r>
              <a:rPr lang="en-US" dirty="0"/>
              <a:t>2. Her </a:t>
            </a:r>
            <a:r>
              <a:rPr lang="en-US" dirty="0" err="1"/>
              <a:t>bireyin</a:t>
            </a:r>
            <a:r>
              <a:rPr lang="en-US" dirty="0"/>
              <a:t> </a:t>
            </a:r>
            <a:r>
              <a:rPr lang="en-US" dirty="0" err="1"/>
              <a:t>uygunluk</a:t>
            </a:r>
            <a:r>
              <a:rPr lang="en-US" dirty="0"/>
              <a:t> </a:t>
            </a:r>
            <a:r>
              <a:rPr lang="en-US" dirty="0" err="1"/>
              <a:t>değeri</a:t>
            </a:r>
            <a:r>
              <a:rPr lang="en-US" dirty="0"/>
              <a:t> (fitness) </a:t>
            </a:r>
            <a:r>
              <a:rPr lang="en-US" dirty="0" err="1"/>
              <a:t>hesaplanır</a:t>
            </a:r>
            <a:r>
              <a:rPr lang="en-US" dirty="0"/>
              <a:t> (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uzunluğu</a:t>
            </a:r>
            <a:r>
              <a:rPr lang="en-US" dirty="0"/>
              <a:t>).</a:t>
            </a:r>
          </a:p>
          <a:p>
            <a:r>
              <a:rPr lang="en-US" dirty="0"/>
              <a:t>3. </a:t>
            </a:r>
            <a:r>
              <a:rPr lang="en-US" dirty="0" err="1"/>
              <a:t>Seçim</a:t>
            </a:r>
            <a:r>
              <a:rPr lang="en-US" dirty="0"/>
              <a:t>: </a:t>
            </a:r>
            <a:r>
              <a:rPr lang="en-US" dirty="0" err="1"/>
              <a:t>Turnuva</a:t>
            </a:r>
            <a:r>
              <a:rPr lang="en-US" dirty="0"/>
              <a:t> seçimi </a:t>
            </a:r>
            <a:r>
              <a:rPr lang="en-US" dirty="0" err="1"/>
              <a:t>yöntemiyle</a:t>
            </a:r>
            <a:r>
              <a:rPr lang="en-US" dirty="0"/>
              <a:t> </a:t>
            </a:r>
            <a:r>
              <a:rPr lang="en-US" dirty="0" err="1"/>
              <a:t>ebeveynler</a:t>
            </a:r>
            <a:r>
              <a:rPr lang="en-US" dirty="0"/>
              <a:t> </a:t>
            </a:r>
            <a:r>
              <a:rPr lang="en-US" dirty="0" err="1"/>
              <a:t>seçilir</a:t>
            </a:r>
            <a:r>
              <a:rPr lang="en-US" dirty="0"/>
              <a:t>.</a:t>
            </a:r>
          </a:p>
          <a:p>
            <a:r>
              <a:rPr lang="en-US" dirty="0"/>
              <a:t>4. Crossover: Order Crossover (OX1) </a:t>
            </a:r>
            <a:r>
              <a:rPr lang="en-US" dirty="0" err="1"/>
              <a:t>ile</a:t>
            </a:r>
            <a:r>
              <a:rPr lang="en-US" dirty="0"/>
              <a:t> yeni </a:t>
            </a:r>
            <a:r>
              <a:rPr lang="en-US" dirty="0" err="1"/>
              <a:t>bireyler</a:t>
            </a:r>
            <a:r>
              <a:rPr lang="en-US" dirty="0"/>
              <a:t> </a:t>
            </a:r>
            <a:r>
              <a:rPr lang="en-US" dirty="0" err="1"/>
              <a:t>üretilir</a:t>
            </a:r>
            <a:r>
              <a:rPr lang="en-US" dirty="0"/>
              <a:t>.</a:t>
            </a:r>
          </a:p>
          <a:p>
            <a:r>
              <a:rPr lang="en-US" dirty="0"/>
              <a:t>5. </a:t>
            </a:r>
            <a:r>
              <a:rPr lang="en-US" dirty="0" err="1"/>
              <a:t>Mutasyon</a:t>
            </a:r>
            <a:r>
              <a:rPr lang="en-US" dirty="0"/>
              <a:t>: Inversion Mutation </a:t>
            </a:r>
            <a:r>
              <a:rPr lang="en-US" dirty="0" err="1"/>
              <a:t>ile</a:t>
            </a:r>
            <a:r>
              <a:rPr lang="en-US" dirty="0"/>
              <a:t> alt </a:t>
            </a:r>
            <a:r>
              <a:rPr lang="en-US" dirty="0" err="1"/>
              <a:t>rota</a:t>
            </a:r>
            <a:r>
              <a:rPr lang="en-US" dirty="0"/>
              <a:t> </a:t>
            </a:r>
            <a:r>
              <a:rPr lang="en-US" dirty="0" err="1"/>
              <a:t>ters</a:t>
            </a:r>
            <a:r>
              <a:rPr lang="en-US" dirty="0"/>
              <a:t> </a:t>
            </a:r>
            <a:r>
              <a:rPr lang="en-US" dirty="0" err="1"/>
              <a:t>çevrilir</a:t>
            </a:r>
            <a:r>
              <a:rPr lang="en-US" dirty="0"/>
              <a:t>.</a:t>
            </a:r>
          </a:p>
          <a:p>
            <a:r>
              <a:rPr lang="en-US" dirty="0"/>
              <a:t>6. </a:t>
            </a:r>
            <a:r>
              <a:rPr lang="en-US" dirty="0" err="1"/>
              <a:t>Elitizm</a:t>
            </a:r>
            <a:r>
              <a:rPr lang="en-US" dirty="0"/>
              <a:t>: </a:t>
            </a:r>
            <a:r>
              <a:rPr lang="en-US" dirty="0" err="1"/>
              <a:t>En</a:t>
            </a:r>
            <a:r>
              <a:rPr lang="en-US" dirty="0"/>
              <a:t> iyi </a:t>
            </a:r>
            <a:r>
              <a:rPr lang="en-US" dirty="0" err="1"/>
              <a:t>bireylerin</a:t>
            </a:r>
            <a:r>
              <a:rPr lang="en-US" dirty="0"/>
              <a:t> %10'u </a:t>
            </a:r>
            <a:r>
              <a:rPr lang="en-US" dirty="0" err="1"/>
              <a:t>doğrudan</a:t>
            </a:r>
            <a:r>
              <a:rPr lang="en-US" dirty="0"/>
              <a:t> </a:t>
            </a:r>
            <a:r>
              <a:rPr lang="en-US" dirty="0" err="1"/>
              <a:t>aktarılır</a:t>
            </a:r>
            <a:r>
              <a:rPr lang="en-US" dirty="0"/>
              <a:t>.</a:t>
            </a:r>
          </a:p>
          <a:p>
            <a:r>
              <a:rPr lang="en-US" dirty="0"/>
              <a:t>7. </a:t>
            </a:r>
            <a:r>
              <a:rPr lang="en-US" dirty="0" err="1"/>
              <a:t>Süreç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jenerasyon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tekrar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Kullanılan</a:t>
            </a:r>
            <a:r>
              <a:rPr dirty="0"/>
              <a:t> </a:t>
            </a:r>
            <a:r>
              <a:rPr dirty="0" err="1"/>
              <a:t>Genetik</a:t>
            </a:r>
            <a:r>
              <a:rPr dirty="0"/>
              <a:t> </a:t>
            </a:r>
            <a:r>
              <a:rPr dirty="0" err="1"/>
              <a:t>Operatörler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Seçim</a:t>
            </a:r>
            <a:r>
              <a:rPr dirty="0"/>
              <a:t>: </a:t>
            </a:r>
            <a:r>
              <a:rPr dirty="0" err="1"/>
              <a:t>Turnuva</a:t>
            </a:r>
            <a:r>
              <a:rPr dirty="0"/>
              <a:t> Seçimi (k = 10~20)</a:t>
            </a:r>
          </a:p>
          <a:p>
            <a:r>
              <a:rPr dirty="0"/>
              <a:t>Crossover: Order Crossover (OX1)</a:t>
            </a:r>
          </a:p>
          <a:p>
            <a:r>
              <a:rPr dirty="0"/>
              <a:t>  → </a:t>
            </a:r>
            <a:r>
              <a:rPr dirty="0" err="1"/>
              <a:t>Ebeveynlerden</a:t>
            </a:r>
            <a:r>
              <a:rPr dirty="0"/>
              <a:t> alt </a:t>
            </a:r>
            <a:r>
              <a:rPr dirty="0" err="1"/>
              <a:t>parça</a:t>
            </a:r>
            <a:r>
              <a:rPr dirty="0"/>
              <a:t> </a:t>
            </a:r>
            <a:r>
              <a:rPr dirty="0" err="1"/>
              <a:t>korunur</a:t>
            </a:r>
            <a:r>
              <a:rPr dirty="0"/>
              <a:t>, </a:t>
            </a:r>
            <a:r>
              <a:rPr dirty="0" err="1"/>
              <a:t>kalanlar</a:t>
            </a:r>
            <a:r>
              <a:rPr dirty="0"/>
              <a:t> </a:t>
            </a:r>
            <a:r>
              <a:rPr dirty="0" err="1"/>
              <a:t>sırayla</a:t>
            </a:r>
            <a:r>
              <a:rPr dirty="0"/>
              <a:t> </a:t>
            </a:r>
            <a:r>
              <a:rPr dirty="0" err="1"/>
              <a:t>yerleştirilir</a:t>
            </a:r>
            <a:r>
              <a:rPr dirty="0"/>
              <a:t>.</a:t>
            </a:r>
          </a:p>
          <a:p>
            <a:r>
              <a:rPr dirty="0" err="1"/>
              <a:t>Mutasyon</a:t>
            </a:r>
            <a:r>
              <a:rPr dirty="0"/>
              <a:t>: Inversion (alt </a:t>
            </a:r>
            <a:r>
              <a:rPr dirty="0" err="1"/>
              <a:t>parça</a:t>
            </a:r>
            <a:r>
              <a:rPr dirty="0"/>
              <a:t> </a:t>
            </a:r>
            <a:r>
              <a:rPr dirty="0" err="1"/>
              <a:t>ters</a:t>
            </a:r>
            <a:r>
              <a:rPr dirty="0"/>
              <a:t> </a:t>
            </a:r>
            <a:r>
              <a:rPr dirty="0" err="1"/>
              <a:t>çevrilir</a:t>
            </a:r>
            <a:r>
              <a:rPr dirty="0"/>
              <a:t>)</a:t>
            </a:r>
          </a:p>
          <a:p>
            <a:r>
              <a:rPr dirty="0" err="1"/>
              <a:t>Elitizm</a:t>
            </a:r>
            <a:r>
              <a:rPr dirty="0"/>
              <a:t>: </a:t>
            </a:r>
            <a:r>
              <a:rPr dirty="0" err="1"/>
              <a:t>En</a:t>
            </a:r>
            <a:r>
              <a:rPr dirty="0"/>
              <a:t> iyi %10 </a:t>
            </a:r>
            <a:r>
              <a:rPr dirty="0" err="1"/>
              <a:t>birey</a:t>
            </a:r>
            <a:r>
              <a:rPr dirty="0"/>
              <a:t> </a:t>
            </a:r>
            <a:r>
              <a:rPr dirty="0" err="1"/>
              <a:t>koruma</a:t>
            </a:r>
            <a:r>
              <a:rPr dirty="0"/>
              <a:t> </a:t>
            </a:r>
            <a:r>
              <a:rPr dirty="0" err="1"/>
              <a:t>altına</a:t>
            </a:r>
            <a:r>
              <a:rPr dirty="0"/>
              <a:t> </a:t>
            </a:r>
            <a:r>
              <a:rPr dirty="0" err="1"/>
              <a:t>alınır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Parametre</a:t>
            </a:r>
            <a:r>
              <a:rPr dirty="0"/>
              <a:t> Ayarlama (Tuning)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87932-2172-4602-9052-AE110558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2475"/>
            <a:ext cx="9144000" cy="36522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412F1-ED67-472C-949E-94900B40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Fonksiyonlar</a:t>
            </a:r>
            <a:r>
              <a:rPr lang="en-US" dirty="0"/>
              <a:t> ve </a:t>
            </a:r>
            <a:r>
              <a:rPr lang="en-US" dirty="0" err="1"/>
              <a:t>Görevleri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B7802-9039-4F53-A1A5-AE7862331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create_individual</a:t>
            </a:r>
            <a:r>
              <a:rPr lang="en-US" dirty="0"/>
              <a:t>(): </a:t>
            </a:r>
            <a:r>
              <a:rPr lang="en-US" dirty="0" err="1"/>
              <a:t>Rastgele</a:t>
            </a:r>
            <a:r>
              <a:rPr lang="en-US" dirty="0"/>
              <a:t> tur </a:t>
            </a:r>
            <a:r>
              <a:rPr lang="en-US" dirty="0" err="1"/>
              <a:t>oluşturur</a:t>
            </a:r>
            <a:r>
              <a:rPr lang="en-US" dirty="0"/>
              <a:t>.</a:t>
            </a:r>
          </a:p>
          <a:p>
            <a:r>
              <a:rPr lang="en-US" dirty="0" err="1"/>
              <a:t>total_distance</a:t>
            </a:r>
            <a:r>
              <a:rPr lang="en-US" dirty="0"/>
              <a:t>(): </a:t>
            </a:r>
            <a:r>
              <a:rPr lang="en-US" dirty="0" err="1"/>
              <a:t>Turun</a:t>
            </a:r>
            <a:r>
              <a:rPr lang="en-US" dirty="0"/>
              <a:t> 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mesafesini</a:t>
            </a:r>
            <a:r>
              <a:rPr lang="en-US" dirty="0"/>
              <a:t> </a:t>
            </a:r>
            <a:r>
              <a:rPr lang="en-US" dirty="0" err="1"/>
              <a:t>hesaplar</a:t>
            </a:r>
            <a:r>
              <a:rPr lang="en-US" dirty="0"/>
              <a:t>.</a:t>
            </a:r>
          </a:p>
          <a:p>
            <a:r>
              <a:rPr lang="en-US" dirty="0"/>
              <a:t>order_crossover_ox1(): OX1 </a:t>
            </a:r>
            <a:r>
              <a:rPr lang="en-US" dirty="0" err="1"/>
              <a:t>metodu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çaprazlama</a:t>
            </a:r>
            <a:r>
              <a:rPr lang="en-US" dirty="0"/>
              <a:t>.</a:t>
            </a:r>
          </a:p>
          <a:p>
            <a:r>
              <a:rPr lang="en-US" dirty="0" err="1"/>
              <a:t>inversion_mutation</a:t>
            </a:r>
            <a:r>
              <a:rPr lang="en-US" dirty="0"/>
              <a:t>(): </a:t>
            </a:r>
            <a:r>
              <a:rPr lang="en-US" dirty="0" err="1"/>
              <a:t>Rastgele</a:t>
            </a:r>
            <a:r>
              <a:rPr lang="en-US" dirty="0"/>
              <a:t> alt </a:t>
            </a:r>
            <a:r>
              <a:rPr lang="en-US" dirty="0" err="1"/>
              <a:t>turu</a:t>
            </a:r>
            <a:r>
              <a:rPr lang="en-US" dirty="0"/>
              <a:t> </a:t>
            </a:r>
            <a:r>
              <a:rPr lang="en-US" dirty="0" err="1"/>
              <a:t>ters</a:t>
            </a:r>
            <a:r>
              <a:rPr lang="en-US" dirty="0"/>
              <a:t> </a:t>
            </a:r>
            <a:r>
              <a:rPr lang="en-US" dirty="0" err="1"/>
              <a:t>çevirerek</a:t>
            </a:r>
            <a:r>
              <a:rPr lang="en-US" dirty="0"/>
              <a:t> </a:t>
            </a:r>
            <a:r>
              <a:rPr lang="en-US" dirty="0" err="1"/>
              <a:t>mutasyon</a:t>
            </a:r>
            <a:r>
              <a:rPr lang="en-US" dirty="0"/>
              <a:t> </a:t>
            </a:r>
            <a:r>
              <a:rPr lang="en-US" dirty="0" err="1"/>
              <a:t>uygular</a:t>
            </a:r>
            <a:r>
              <a:rPr lang="en-US" dirty="0"/>
              <a:t>.</a:t>
            </a:r>
          </a:p>
          <a:p>
            <a:r>
              <a:rPr lang="en-US" dirty="0" err="1"/>
              <a:t>tournament_selection</a:t>
            </a:r>
            <a:r>
              <a:rPr lang="en-US" dirty="0"/>
              <a:t>(): </a:t>
            </a:r>
            <a:r>
              <a:rPr lang="en-US" dirty="0" err="1"/>
              <a:t>En</a:t>
            </a:r>
            <a:r>
              <a:rPr lang="en-US" dirty="0"/>
              <a:t> iyi </a:t>
            </a:r>
            <a:r>
              <a:rPr lang="en-US" dirty="0" err="1"/>
              <a:t>bireyleri</a:t>
            </a:r>
            <a:r>
              <a:rPr lang="en-US" dirty="0"/>
              <a:t> </a:t>
            </a:r>
            <a:r>
              <a:rPr lang="en-US" dirty="0" err="1"/>
              <a:t>seçer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1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Parametre</a:t>
            </a:r>
            <a:r>
              <a:rPr lang="es-ES" dirty="0"/>
              <a:t> </a:t>
            </a:r>
            <a:r>
              <a:rPr lang="es-ES" dirty="0" err="1"/>
              <a:t>Ayarlama</a:t>
            </a:r>
            <a:r>
              <a:rPr lang="es-ES" dirty="0"/>
              <a:t> ve En </a:t>
            </a:r>
            <a:r>
              <a:rPr lang="es-ES" dirty="0" err="1"/>
              <a:t>İyi</a:t>
            </a:r>
            <a:r>
              <a:rPr lang="es-ES" dirty="0"/>
              <a:t> </a:t>
            </a:r>
            <a:r>
              <a:rPr lang="es-ES" dirty="0" err="1"/>
              <a:t>Sonuçlar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Problem : Tsp_5_1</a:t>
            </a:r>
          </a:p>
          <a:p>
            <a:r>
              <a:rPr lang="en-US" sz="2400" dirty="0" err="1"/>
              <a:t>Toplam</a:t>
            </a:r>
            <a:r>
              <a:rPr lang="en-US" sz="2400" dirty="0"/>
              <a:t> 16 </a:t>
            </a:r>
            <a:r>
              <a:rPr lang="en-US" sz="2400" dirty="0" err="1"/>
              <a:t>parametre</a:t>
            </a:r>
            <a:r>
              <a:rPr lang="en-US" sz="2400" dirty="0"/>
              <a:t> </a:t>
            </a:r>
            <a:r>
              <a:rPr lang="en-US" sz="2400" dirty="0" err="1"/>
              <a:t>kombinasyonu</a:t>
            </a:r>
            <a:r>
              <a:rPr lang="en-US" sz="2400" dirty="0"/>
              <a:t> </a:t>
            </a:r>
            <a:r>
              <a:rPr lang="en-US" sz="2400" dirty="0" err="1"/>
              <a:t>denendi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En</a:t>
            </a:r>
            <a:r>
              <a:rPr lang="en-US" sz="2400" dirty="0"/>
              <a:t> iyi </a:t>
            </a:r>
            <a:r>
              <a:rPr lang="en-US" sz="2400" dirty="0" err="1"/>
              <a:t>sonuç</a:t>
            </a:r>
            <a:r>
              <a:rPr lang="en-US" sz="2400" dirty="0"/>
              <a:t> </a:t>
            </a:r>
            <a:r>
              <a:rPr lang="en-US" sz="2400" dirty="0" err="1"/>
              <a:t>parametrelerle</a:t>
            </a:r>
            <a:r>
              <a:rPr lang="en-US" sz="2400" dirty="0"/>
              <a:t> tekrar </a:t>
            </a:r>
            <a:r>
              <a:rPr lang="en-US" sz="2400" dirty="0" err="1"/>
              <a:t>çalıştırıldı</a:t>
            </a:r>
            <a:r>
              <a:rPr lang="en-US" sz="2400" dirty="0"/>
              <a:t> (10.000 </a:t>
            </a:r>
            <a:r>
              <a:rPr lang="en-US" sz="2400" dirty="0" err="1"/>
              <a:t>jenerasyon</a:t>
            </a:r>
            <a:r>
              <a:rPr lang="en-US" sz="2400" dirty="0"/>
              <a:t>).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79F62-27BD-43C8-AC48-40F8E202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3" y="2338341"/>
            <a:ext cx="3324225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0E5CD-EA83-4A94-B299-E22437B43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93" y="5049744"/>
            <a:ext cx="37719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4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665</Words>
  <Application>Microsoft Office PowerPoint</Application>
  <PresentationFormat>On-screen Show (4:3)</PresentationFormat>
  <Paragraphs>108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Genetik Algoritma ile Gezgin Satıcı Problemi (TSP) Çözümü</vt:lpstr>
      <vt:lpstr>Problem Tanımı – Gezgin Satıcı Problemi (TSP)</vt:lpstr>
      <vt:lpstr>TSP ÖRNEK</vt:lpstr>
      <vt:lpstr>Neden Genetik Algoritma?</vt:lpstr>
      <vt:lpstr>Genetik Algoritma Akışı</vt:lpstr>
      <vt:lpstr>Kullanılan Genetik Operatörler</vt:lpstr>
      <vt:lpstr>Parametre Ayarlama (Tuning)</vt:lpstr>
      <vt:lpstr>Kritik Fonksiyonlar ve Görevleri</vt:lpstr>
      <vt:lpstr>Parametre Ayarlama ve En İyi Sonuçlar</vt:lpstr>
      <vt:lpstr>Sonuçların Görselleştirilmesi</vt:lpstr>
      <vt:lpstr>PowerPoint Presentation</vt:lpstr>
      <vt:lpstr>Sonuçların Görselleştirilmesi</vt:lpstr>
      <vt:lpstr>Parametre Ayarlama ve En İyi Sonuçlar</vt:lpstr>
      <vt:lpstr>Sonuçların Görselleştirilmesi</vt:lpstr>
      <vt:lpstr>🕒 Ortalama Çalışma Süresi</vt:lpstr>
      <vt:lpstr>Karşılaşılan Zorluklar ve Çözümler</vt:lpstr>
      <vt:lpstr>Grup Üyelerinin Katkıları</vt:lpstr>
      <vt:lpstr>Sonuç ve Gelecek Çalışmalar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Genetik Algoritma ile Gezgin Satıcı Problemi (TSP) Çözümü</dc:title>
  <dc:subject/>
  <dc:creator>2A04</dc:creator>
  <cp:keywords/>
  <dc:description>generated using python-pptx</dc:description>
  <cp:lastModifiedBy>2A04</cp:lastModifiedBy>
  <cp:revision>17</cp:revision>
  <dcterms:created xsi:type="dcterms:W3CDTF">2013-01-27T09:14:16Z</dcterms:created>
  <dcterms:modified xsi:type="dcterms:W3CDTF">2025-06-20T20:06:52Z</dcterms:modified>
  <cp:category/>
</cp:coreProperties>
</file>